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447" r:id="rId2"/>
    <p:sldId id="448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9" r:id="rId13"/>
    <p:sldId id="460" r:id="rId14"/>
    <p:sldId id="4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B008509-072B-A546-BD38-593C00E4F6BF}">
          <p14:sldIdLst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9"/>
            <p14:sldId id="460"/>
            <p14:sldId id="4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143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>
          <p15:clr>
            <a:srgbClr val="A4A3A4"/>
          </p15:clr>
        </p15:guide>
        <p15:guide id="5" pos="76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3BB"/>
    <a:srgbClr val="E31837"/>
    <a:srgbClr val="25355A"/>
    <a:srgbClr val="F2F4F7"/>
    <a:srgbClr val="007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0" autoAdjust="0"/>
    <p:restoredTop sz="70264" autoAdjust="0"/>
  </p:normalViewPr>
  <p:slideViewPr>
    <p:cSldViewPr snapToGrid="0">
      <p:cViewPr varScale="1">
        <p:scale>
          <a:sx n="80" d="100"/>
          <a:sy n="80" d="100"/>
        </p:scale>
        <p:origin x="1800" y="84"/>
      </p:cViewPr>
      <p:guideLst>
        <p:guide orient="horz" pos="822"/>
        <p:guide pos="143"/>
        <p:guide pos="7514"/>
        <p:guide orient="horz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E4218-1CE1-40F3-9B21-E6874FC47F4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DF92A-2CA4-4477-AED1-2CBB8590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7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400" b="1" i="0" u="none" strike="noStrike" kern="1200" baseline="0" dirty="0">
              <a:solidFill>
                <a:schemeClr val="tx1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DF92A-2CA4-4477-AED1-2CBB859060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4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400" b="1" i="0" u="none" strike="noStrike" kern="1200" baseline="0" dirty="0">
              <a:solidFill>
                <a:schemeClr val="tx1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DF92A-2CA4-4477-AED1-2CBB859060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2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06" y="1024128"/>
            <a:ext cx="7104916" cy="1124331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4106" y="2532601"/>
            <a:ext cx="7104916" cy="3572363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4400" b="1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106" y="6319026"/>
            <a:ext cx="1248747" cy="365125"/>
          </a:xfrm>
        </p:spPr>
        <p:txBody>
          <a:bodyPr/>
          <a:lstStyle/>
          <a:p>
            <a:fld id="{22F16B01-B52B-4726-8C31-495C0970BD0A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72" userDrawn="1">
          <p15:clr>
            <a:srgbClr val="FBAE40"/>
          </p15:clr>
        </p15:guide>
        <p15:guide id="2" orient="horz" pos="38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1A7F-6249-4852-A021-44B57788E49D}" type="datetime1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79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24" userDrawn="1">
          <p15:clr>
            <a:srgbClr val="FBAE40"/>
          </p15:clr>
        </p15:guide>
        <p15:guide id="2" orient="horz" pos="37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64C-A835-493B-910D-981D14D1C88F}" type="datetime1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06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24" userDrawn="1">
          <p15:clr>
            <a:srgbClr val="FBAE40"/>
          </p15:clr>
        </p15:guide>
        <p15:guide id="2" orient="horz" pos="37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224">
          <p15:clr>
            <a:srgbClr val="FBAE40"/>
          </p15:clr>
        </p15:guide>
        <p15:guide id="2" orient="horz" pos="3792">
          <p15:clr>
            <a:srgbClr val="FBAE40"/>
          </p15:clr>
        </p15:guide>
        <p15:guide id="3" pos="29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226" y="305135"/>
            <a:ext cx="9510245" cy="8798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22226" y="1452286"/>
            <a:ext cx="9510245" cy="4531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2652" y="6319026"/>
            <a:ext cx="1248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988676-7DEC-4C67-8EE4-70BF82C98175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4449" y="6319026"/>
            <a:ext cx="46031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0627" y="6319026"/>
            <a:ext cx="436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5093C1-3A22-4FD3-9A2D-0EF7936C6C7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32983" y="6354231"/>
            <a:ext cx="0" cy="22237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25" y="6106986"/>
            <a:ext cx="147862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8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655" r:id="rId3"/>
    <p:sldLayoutId id="214748367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utoronto.ca/sustainable-development-goals-sdg-repor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7632/87txkw7khs.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University of Toronto signature appears on screen over a blue sky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8"/>
            <a:ext cx="12192000" cy="6854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631" y="1669349"/>
            <a:ext cx="6341660" cy="2536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7E8AB3-23DA-403D-B337-CF20175BE6ED}"/>
              </a:ext>
            </a:extLst>
          </p:cNvPr>
          <p:cNvSpPr txBox="1"/>
          <p:nvPr/>
        </p:nvSpPr>
        <p:spPr>
          <a:xfrm>
            <a:off x="2531631" y="4511841"/>
            <a:ext cx="75758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Times Higher Education – Impact Ranking 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October 2020</a:t>
            </a:r>
          </a:p>
          <a:p>
            <a:endParaRPr lang="en-CA" dirty="0"/>
          </a:p>
          <a:p>
            <a:r>
              <a:rPr lang="en-CA" dirty="0"/>
              <a:t>Simon Pratt, Director Policy &amp; Analysis, University of Toronto</a:t>
            </a:r>
          </a:p>
        </p:txBody>
      </p:sp>
    </p:spTree>
    <p:extLst>
      <p:ext uri="{BB962C8B-B14F-4D97-AF65-F5344CB8AC3E}">
        <p14:creationId xmlns:p14="http://schemas.microsoft.com/office/powerpoint/2010/main" val="1550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8AC739-D5ED-4298-9757-33358DC5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 FOR U of 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C68EA-C965-440C-B5A9-084E55AF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5093C1-3A22-4FD3-9A2D-0EF7936C6C71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5C576-0538-4828-A713-B77D13A7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988"/>
            <a:ext cx="12192000" cy="554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8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A50B-D20E-4A51-B101-82B0CEA0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Some problems with the Impact Rankings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B6644-C173-48F1-9E93-214F6370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746F8-AAA6-45E6-B5F0-0AE35B84AA37}"/>
              </a:ext>
            </a:extLst>
          </p:cNvPr>
          <p:cNvSpPr txBox="1"/>
          <p:nvPr/>
        </p:nvSpPr>
        <p:spPr>
          <a:xfrm>
            <a:off x="529389" y="1359568"/>
            <a:ext cx="11031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Although THE have been very ambitious with their objectives, they are not consultative and sometimes their questions are a little off track or not relevant in all jurisdictions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They normalize for the size of the university in an illogical way that diminishes the impact of large multidisciplinary universities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They don’t take into account the jurisdictional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As a participant you don’t receive any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The data are not made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Too many universities do not participate and the results are meaningless without them</a:t>
            </a:r>
          </a:p>
          <a:p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1753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0489-0749-4113-8869-1679A58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Impact Rankings – influencing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7ED48-CA92-4F2F-AA85-09EDCBA1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6CF2C-738E-461F-804F-A9DFEB7D16EA}"/>
              </a:ext>
            </a:extLst>
          </p:cNvPr>
          <p:cNvSpPr txBox="1"/>
          <p:nvPr/>
        </p:nvSpPr>
        <p:spPr>
          <a:xfrm>
            <a:off x="649705" y="1576137"/>
            <a:ext cx="103110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The data submission is complex and requires coordination with multiple departments.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In a small way it is influencing a tri-campus, centralized view of our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In the first year of the Impact Ranking we didn’t have an “SDG Report” and it was problematic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We now have a conceptual SDG Report, draws on many of the things being discussed today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hlinkClick r:id="rId2"/>
              </a:rPr>
              <a:t>https://data.utoronto.ca/sustainable-development-goals-sdg-report/</a:t>
            </a: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The rankings form a part of a growing emphasis on SDGs at U of T</a:t>
            </a:r>
          </a:p>
          <a:p>
            <a:r>
              <a:rPr lang="en-C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085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05FD5-29D4-4D01-823E-1FDCF2F9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8DB4D-02CE-4710-A509-356514B24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21" y="0"/>
            <a:ext cx="5775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1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University of Toronto signature appears on screen over a blue sky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8"/>
            <a:ext cx="12192000" cy="6854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631" y="1669349"/>
            <a:ext cx="6341660" cy="2536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7E8AB3-23DA-403D-B337-CF20175BE6ED}"/>
              </a:ext>
            </a:extLst>
          </p:cNvPr>
          <p:cNvSpPr txBox="1"/>
          <p:nvPr/>
        </p:nvSpPr>
        <p:spPr>
          <a:xfrm>
            <a:off x="2531631" y="4511841"/>
            <a:ext cx="75758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Times Higher Education – Impact Ranking 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8368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423A506-0C00-48CA-9827-D4C4629F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Times Higher Education (THE)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2692E-2F2A-48CC-A22D-2AA5C019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9B536A-F292-40A6-B584-E4838E88E7AE}"/>
              </a:ext>
            </a:extLst>
          </p:cNvPr>
          <p:cNvSpPr txBox="1"/>
          <p:nvPr/>
        </p:nvSpPr>
        <p:spPr>
          <a:xfrm>
            <a:off x="422226" y="1363761"/>
            <a:ext cx="11138401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Founded in 1971 as a weekly supplement to The Times.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Launched the World University Rankings in 2004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Became an independent trade magazine in 2008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Has undergone a series of changes in ownership since then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Has become increasingly commercial.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Rankings as a product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Consulting services</a:t>
            </a:r>
          </a:p>
        </p:txBody>
      </p:sp>
    </p:spTree>
    <p:extLst>
      <p:ext uri="{BB962C8B-B14F-4D97-AF65-F5344CB8AC3E}">
        <p14:creationId xmlns:p14="http://schemas.microsoft.com/office/powerpoint/2010/main" val="69776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423A506-0C00-48CA-9827-D4C4629F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IMPACT RANKINGS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2692E-2F2A-48CC-A22D-2AA5C019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9B536A-F292-40A6-B584-E4838E88E7AE}"/>
              </a:ext>
            </a:extLst>
          </p:cNvPr>
          <p:cNvSpPr txBox="1"/>
          <p:nvPr/>
        </p:nvSpPr>
        <p:spPr>
          <a:xfrm>
            <a:off x="422226" y="1363761"/>
            <a:ext cx="111384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Part of THE’s commercial strategy is to generate multiple rankings for different audiences.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In 2017 they started consultations around a ranking of university’s third 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Initially focused on Knowledge Exchange, Economic Impact and Innovation the concept evolved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They developed the concept of an Impact Ranking based on the UN Sustainable Development Goals.</a:t>
            </a:r>
          </a:p>
        </p:txBody>
      </p:sp>
    </p:spTree>
    <p:extLst>
      <p:ext uri="{BB962C8B-B14F-4D97-AF65-F5344CB8AC3E}">
        <p14:creationId xmlns:p14="http://schemas.microsoft.com/office/powerpoint/2010/main" val="106575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423A506-0C00-48CA-9827-D4C4629F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IMPACT RANKINGS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2692E-2F2A-48CC-A22D-2AA5C019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9B536A-F292-40A6-B584-E4838E88E7AE}"/>
              </a:ext>
            </a:extLst>
          </p:cNvPr>
          <p:cNvSpPr txBox="1"/>
          <p:nvPr/>
        </p:nvSpPr>
        <p:spPr>
          <a:xfrm>
            <a:off x="422226" y="1363761"/>
            <a:ext cx="111384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In its first year (2019) 11 of the 17 SDGs were assessed and 467 universities were ranked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In year two all 17 SDGs were assessed and 766 universities participated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However, there was very limited participation by the traditional elite universities, especially from the US (only 31 universities in total)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The results look quite different to other rankings</a:t>
            </a:r>
          </a:p>
          <a:p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83233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2044-EE3D-407D-911F-ACB0BF2B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IMPACT RANKINGS -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98C00B-35EB-4727-BEDC-452EC813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9C4F6D-5493-4E75-9FC0-E214CA06E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61746"/>
              </p:ext>
            </p:extLst>
          </p:nvPr>
        </p:nvGraphicFramePr>
        <p:xfrm>
          <a:off x="576178" y="1405466"/>
          <a:ext cx="4669590" cy="4138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296">
                  <a:extLst>
                    <a:ext uri="{9D8B030D-6E8A-4147-A177-3AD203B41FA5}">
                      <a16:colId xmlns:a16="http://schemas.microsoft.com/office/drawing/2014/main" val="3970796574"/>
                    </a:ext>
                  </a:extLst>
                </a:gridCol>
                <a:gridCol w="2598821">
                  <a:extLst>
                    <a:ext uri="{9D8B030D-6E8A-4147-A177-3AD203B41FA5}">
                      <a16:colId xmlns:a16="http://schemas.microsoft.com/office/drawing/2014/main" val="3086819350"/>
                    </a:ext>
                  </a:extLst>
                </a:gridCol>
                <a:gridCol w="1323473">
                  <a:extLst>
                    <a:ext uri="{9D8B030D-6E8A-4147-A177-3AD203B41FA5}">
                      <a16:colId xmlns:a16="http://schemas.microsoft.com/office/drawing/2014/main" val="521571037"/>
                    </a:ext>
                  </a:extLst>
                </a:gridCol>
              </a:tblGrid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University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585948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U Auckland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New Zealand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197346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U Sydney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82902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Western Sydney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126636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La Trobe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502321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Arizona State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681768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U Bologna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Italy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188067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UBC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Canada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22228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U Manchester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870760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King’s College 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695304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RMIT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266857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56024E0-4B50-47EC-A7E7-06B30B760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476924"/>
              </p:ext>
            </p:extLst>
          </p:nvPr>
        </p:nvGraphicFramePr>
        <p:xfrm>
          <a:off x="6096000" y="1399227"/>
          <a:ext cx="4669590" cy="4138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296">
                  <a:extLst>
                    <a:ext uri="{9D8B030D-6E8A-4147-A177-3AD203B41FA5}">
                      <a16:colId xmlns:a16="http://schemas.microsoft.com/office/drawing/2014/main" val="3970796574"/>
                    </a:ext>
                  </a:extLst>
                </a:gridCol>
                <a:gridCol w="2598821">
                  <a:extLst>
                    <a:ext uri="{9D8B030D-6E8A-4147-A177-3AD203B41FA5}">
                      <a16:colId xmlns:a16="http://schemas.microsoft.com/office/drawing/2014/main" val="3086819350"/>
                    </a:ext>
                  </a:extLst>
                </a:gridCol>
                <a:gridCol w="1323473">
                  <a:extLst>
                    <a:ext uri="{9D8B030D-6E8A-4147-A177-3AD203B41FA5}">
                      <a16:colId xmlns:a16="http://schemas.microsoft.com/office/drawing/2014/main" val="521571037"/>
                    </a:ext>
                  </a:extLst>
                </a:gridCol>
              </a:tblGrid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University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585948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UBC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Canada</a:t>
                      </a:r>
                      <a:endParaRPr lang="en-C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197346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U Waterloo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Canada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82902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McMaster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Canada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126636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Simon Fraser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Canada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502321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Western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Canada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681768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U Toronto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Canada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188067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U Calgary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Canada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22228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York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Canada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870760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Laval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Canada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695304"/>
                  </a:ext>
                </a:extLst>
              </a:tr>
              <a:tr h="376265">
                <a:tc>
                  <a:txBody>
                    <a:bodyPr/>
                    <a:lstStyle/>
                    <a:p>
                      <a:r>
                        <a:rPr lang="en-CA" sz="18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U Victoria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Canada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266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6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2975-2582-41D7-970D-9E9D38BD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does Times Higher RANK Universities?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6704E-1D93-4097-A3A0-8699482D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295224-D473-4FB3-94D1-C188EA8B52B1}"/>
              </a:ext>
            </a:extLst>
          </p:cNvPr>
          <p:cNvSpPr txBox="1"/>
          <p:nvPr/>
        </p:nvSpPr>
        <p:spPr>
          <a:xfrm>
            <a:off x="422226" y="1363761"/>
            <a:ext cx="111384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Each university submits data and information about their activities, policies and initiatives around each SDG.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This is then combined with an analysis of research publications related to that SDG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A ranking for each SGD is generated.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THE combine the results of the 17 SDG rankings to create an aggregate score for each institution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/>
              <a:t>Every institution is rated on their performance for SDG 17 “Partnership for the goals”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/>
              <a:t>And this is combined with the top performing three SDGs for each university</a:t>
            </a:r>
          </a:p>
        </p:txBody>
      </p:sp>
    </p:spTree>
    <p:extLst>
      <p:ext uri="{BB962C8B-B14F-4D97-AF65-F5344CB8AC3E}">
        <p14:creationId xmlns:p14="http://schemas.microsoft.com/office/powerpoint/2010/main" val="155406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2975-2582-41D7-970D-9E9D38BD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does Times Higher RANK Universities?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6704E-1D93-4097-A3A0-8699482D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8E997-8810-4936-BD07-7B05985A4A3D}"/>
              </a:ext>
            </a:extLst>
          </p:cNvPr>
          <p:cNvSpPr txBox="1"/>
          <p:nvPr/>
        </p:nvSpPr>
        <p:spPr>
          <a:xfrm>
            <a:off x="553453" y="1540042"/>
            <a:ext cx="110071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Each SDG has a different set of criteria, but as an example lets look at SDG 5 Gender equality and women's empowerment: some of the policy/initiative questions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/>
              <a:t>Track application, acceptance and completion rates for female students?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/>
              <a:t>Encourage applications in areas where women are under-represented?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/>
              <a:t>Policy of non-discrimination against women?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/>
              <a:t>Accessible childcare facilities for students and staff?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/>
              <a:t>Track women’s graduation rate compared with men’s and scheme in place to close any gap?</a:t>
            </a:r>
          </a:p>
          <a:p>
            <a:endParaRPr lang="en-US" sz="2200" dirty="0"/>
          </a:p>
          <a:p>
            <a:r>
              <a:rPr lang="en-US" sz="2200" dirty="0"/>
              <a:t>12 questions in total. For each question the University must supply evidence, such as a link to a published policy. Additional merit is given if the evidence is highly relevant,  publicly available and recently reviewed or updated. 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12093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2975-2582-41D7-970D-9E9D38BD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does Times Higher RANK Universities?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6704E-1D93-4097-A3A0-8699482D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8E997-8810-4936-BD07-7B05985A4A3D}"/>
              </a:ext>
            </a:extLst>
          </p:cNvPr>
          <p:cNvSpPr txBox="1"/>
          <p:nvPr/>
        </p:nvSpPr>
        <p:spPr>
          <a:xfrm>
            <a:off x="553453" y="1540042"/>
            <a:ext cx="110071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In addition to answering questions about policies and initiatives the University also submits </a:t>
            </a:r>
            <a:r>
              <a:rPr lang="en-CA" sz="2400" u="sng" dirty="0"/>
              <a:t>data</a:t>
            </a:r>
            <a:r>
              <a:rPr lang="en-CA" sz="2400" dirty="0"/>
              <a:t> related to our activities that support the SDG. For example:</a:t>
            </a:r>
          </a:p>
          <a:p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Proportion of first-generation female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Proportion of senior female academics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Proportion of women receiving degrees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The University is scored by comparing the data point to all the other universities.</a:t>
            </a:r>
          </a:p>
          <a:p>
            <a:endParaRPr lang="en-US" sz="2400" dirty="0"/>
          </a:p>
          <a:p>
            <a:r>
              <a:rPr lang="en-US" sz="2400" dirty="0"/>
              <a:t>Each SDG is different, some have more emphasis on data (SDG 9 is all data based) and others are more focused on the policy and activity aspects.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0318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2975-2582-41D7-970D-9E9D38BD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does Times Higher RANK Universities?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6704E-1D93-4097-A3A0-8699482D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8E997-8810-4936-BD07-7B05985A4A3D}"/>
              </a:ext>
            </a:extLst>
          </p:cNvPr>
          <p:cNvSpPr txBox="1"/>
          <p:nvPr/>
        </p:nvSpPr>
        <p:spPr>
          <a:xfrm>
            <a:off x="553453" y="1540042"/>
            <a:ext cx="110071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For the “Research” component of the ranking, THE works with their partner Elsevier to extract all the papers related to each SDG using a set of keywords. Then each university is scored by how many publications they have and how many times those publications were cited. Here is an example for SDG 5:</a:t>
            </a:r>
          </a:p>
          <a:p>
            <a:endParaRPr lang="en-CA" sz="2400" dirty="0"/>
          </a:p>
          <a:p>
            <a:r>
              <a:rPr lang="en-CA" sz="1200" dirty="0"/>
              <a:t>{gender inequality} OR {gender equality} OR {employment equity} OR {gender wage gap} OR {female labor force participation} OR {female labour force participation} OR {women labor force participation} OR {women labour force participation} OR {</a:t>
            </a:r>
            <a:r>
              <a:rPr lang="en-CA" sz="1200" dirty="0" err="1"/>
              <a:t>womens</a:t>
            </a:r>
            <a:r>
              <a:rPr lang="en-CA" sz="1200" dirty="0"/>
              <a:t>’ employment} OR {female employment} OR {women's unemployment} OR {female unemployment} OR ( access AND {family planning services} ) OR {forced marriage} OR {child marriage} OR</a:t>
            </a:r>
          </a:p>
          <a:p>
            <a:r>
              <a:rPr lang="en-CA" sz="1200" dirty="0"/>
              <a:t>{forced marriages} OR {child marriages} OR {occupational segregation} OR {women’s empowerment} OR {girls' empowerment} OR {female empowerment} OR {female genital mutilation} OR {female genital cutting} OR {domestic violence} OR {women AND violence} OR {girl* AND violence} OR {sexual violence} OR ( {unpaid work} AND {gender inequality} ) OR ( {unpaid care work} AND {gender inequality} ) OR {women's political participation} OR {female</a:t>
            </a:r>
          </a:p>
          <a:p>
            <a:r>
              <a:rPr lang="en-CA" sz="1200" dirty="0"/>
              <a:t>political participation} OR {female managers} OR {women in leadership} OR {female leadership} OR {intra-household allocation} OR ( access AND {reproductive healthcare} ) OR {honour killing} OR {honor killing} OR {honour killings} OR {honor killings} OR {antiwomen} OR {anti-women} OR {feminism} OR {misogyny} OR {female infanticide} OR {female infanticides} OR {human trafficking} OR {forced prostitution} OR ( equality AND ( {sexual rights} OR {reproductive rights}</a:t>
            </a:r>
          </a:p>
          <a:p>
            <a:r>
              <a:rPr lang="en-CA" sz="1200" dirty="0"/>
              <a:t>OR {divorce rights} ) ) OR {women's rights} OR {gender injustice} OR {gender injustices} OR {gender discrimination} OR {gender disparities} OR {gender gap} OR {female exploitation} OR {household equity} OR {female political participation} OR {women's underrepresentation} OR {female entrepreneurship} OR {female ownership} OR {women's economic development} OR {women's power} OR {gender-responsive budgeting} OR {gender quota} OR ( {foreign aid} AND</a:t>
            </a:r>
          </a:p>
          <a:p>
            <a:r>
              <a:rPr lang="en-CA" sz="1200" dirty="0"/>
              <a:t>{women's empowerment} ) OR {gender segregation} OR {gender-based violence} OR {gender participation} OR {female politician} OR {female leader} OR {contraceptive behaviour} OR {women's autonomy} OR {agrarian feminism} OR {microfinance} OR {women's livelihood} OR {women's ownership} OR {female smallholder} OR {gender mainstreaming}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6F84F-AF2C-46A3-B912-24BE399B2F2C}"/>
              </a:ext>
            </a:extLst>
          </p:cNvPr>
          <p:cNvSpPr txBox="1"/>
          <p:nvPr/>
        </p:nvSpPr>
        <p:spPr>
          <a:xfrm>
            <a:off x="4788569" y="6314819"/>
            <a:ext cx="596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i="0" dirty="0">
                <a:solidFill>
                  <a:srgbClr val="505050"/>
                </a:solidFill>
                <a:effectLst/>
                <a:latin typeface="Nexus Sans"/>
                <a:hlinkClick r:id="rId2"/>
              </a:rPr>
              <a:t>http://dx.doi.org/10.17632/87txkw7khs.1</a:t>
            </a:r>
            <a:r>
              <a:rPr lang="en-CA" b="0" i="0" dirty="0">
                <a:solidFill>
                  <a:srgbClr val="505050"/>
                </a:solidFill>
                <a:effectLst/>
                <a:latin typeface="Nexus Sans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9987663"/>
      </p:ext>
    </p:extLst>
  </p:cSld>
  <p:clrMapOvr>
    <a:masterClrMapping/>
  </p:clrMapOvr>
</p:sld>
</file>

<file path=ppt/theme/theme1.xml><?xml version="1.0" encoding="utf-8"?>
<a:theme xmlns:a="http://schemas.openxmlformats.org/drawingml/2006/main" name="BOUNDLESS Fall 2015">
  <a:themeElements>
    <a:clrScheme name="Boundless2015">
      <a:dk1>
        <a:sysClr val="windowText" lastClr="000000"/>
      </a:dk1>
      <a:lt1>
        <a:sysClr val="window" lastClr="FFFFFF"/>
      </a:lt1>
      <a:dk2>
        <a:srgbClr val="002A5C"/>
      </a:dk2>
      <a:lt2>
        <a:srgbClr val="E7E6E6"/>
      </a:lt2>
      <a:accent1>
        <a:srgbClr val="008BA9"/>
      </a:accent1>
      <a:accent2>
        <a:srgbClr val="A5A5A5"/>
      </a:accent2>
      <a:accent3>
        <a:srgbClr val="7BA4D9"/>
      </a:accent3>
      <a:accent4>
        <a:srgbClr val="DAE5CD"/>
      </a:accent4>
      <a:accent5>
        <a:srgbClr val="FFE498"/>
      </a:accent5>
      <a:accent6>
        <a:srgbClr val="2AA6C8"/>
      </a:accent6>
      <a:hlink>
        <a:srgbClr val="008BA9"/>
      </a:hlink>
      <a:folHlink>
        <a:srgbClr val="7BA4D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FA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1352</Words>
  <Application>Microsoft Office PowerPoint</Application>
  <PresentationFormat>Widescreen</PresentationFormat>
  <Paragraphs>160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Helvetica</vt:lpstr>
      <vt:lpstr>Nexus Sans</vt:lpstr>
      <vt:lpstr>BOUNDLESS Fall 2015</vt:lpstr>
      <vt:lpstr>PowerPoint Presentation</vt:lpstr>
      <vt:lpstr>Times Higher Education (THE)</vt:lpstr>
      <vt:lpstr>IMPACT RANKINGS</vt:lpstr>
      <vt:lpstr>IMPACT RANKINGS</vt:lpstr>
      <vt:lpstr>IMPACT RANKINGS - RESULTS</vt:lpstr>
      <vt:lpstr>How does Times Higher RANK Universities?</vt:lpstr>
      <vt:lpstr>How does Times Higher RANK Universities?</vt:lpstr>
      <vt:lpstr>How does Times Higher RANK Universities?</vt:lpstr>
      <vt:lpstr>How does Times Higher RANK Universities?</vt:lpstr>
      <vt:lpstr>RESULTS FOR U of T</vt:lpstr>
      <vt:lpstr>Some problems with the Impact Rankings</vt:lpstr>
      <vt:lpstr>Impact Rankings – influencing change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2020-10-06T04:52:43Z</dcterms:created>
  <dcterms:modified xsi:type="dcterms:W3CDTF">2020-10-06T14:58:04Z</dcterms:modified>
</cp:coreProperties>
</file>